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7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0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28C4-E1C0-4547-9C5B-A4375F9556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ADA3-E6E9-4FB6-BEB2-29A39DA56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jpeg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eg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wav"/><Relationship Id="rId7" Type="http://schemas.openxmlformats.org/officeDocument/2006/relationships/image" Target="../media/image8.jpeg"/><Relationship Id="rId2" Type="http://schemas.microsoft.com/office/2007/relationships/media" Target="../media/media3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wav"/><Relationship Id="rId7" Type="http://schemas.openxmlformats.org/officeDocument/2006/relationships/image" Target="../media/image11.jpeg"/><Relationship Id="rId2" Type="http://schemas.microsoft.com/office/2007/relationships/media" Target="../media/media4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5.wav"/><Relationship Id="rId7" Type="http://schemas.openxmlformats.org/officeDocument/2006/relationships/image" Target="../media/image13.jpeg"/><Relationship Id="rId2" Type="http://schemas.microsoft.com/office/2007/relationships/media" Target="../media/media5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wav"/><Relationship Id="rId7" Type="http://schemas.openxmlformats.org/officeDocument/2006/relationships/image" Target="../media/image15.jpeg"/><Relationship Id="rId2" Type="http://schemas.microsoft.com/office/2007/relationships/media" Target="../media/media6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3700" y="1600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 w="19050">
                  <a:solidFill>
                    <a:srgbClr val="660066"/>
                  </a:solidFill>
                </a:ln>
                <a:solidFill>
                  <a:srgbClr val="9900CC"/>
                </a:solidFill>
                <a:latin typeface="Algerian" pitchFamily="82" charset="0"/>
              </a:rPr>
              <a:t>Unit 4</a:t>
            </a:r>
            <a:endParaRPr lang="en-US" sz="9600" dirty="0">
              <a:ln w="19050">
                <a:solidFill>
                  <a:srgbClr val="660066"/>
                </a:solidFill>
              </a:ln>
              <a:solidFill>
                <a:srgbClr val="9900CC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3528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rgbClr val="660066"/>
                  </a:solidFill>
                </a:ln>
                <a:solidFill>
                  <a:srgbClr val="9900CC"/>
                </a:solidFill>
                <a:latin typeface="Algerian" pitchFamily="82" charset="0"/>
              </a:rPr>
              <a:t>Extending the Number System</a:t>
            </a:r>
            <a:endParaRPr lang="en-US" sz="6000" dirty="0">
              <a:ln w="19050">
                <a:solidFill>
                  <a:srgbClr val="660066"/>
                </a:solidFill>
              </a:ln>
              <a:solidFill>
                <a:srgbClr val="9900CC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9. Fi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nd the area of the white space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151130" y="1724721"/>
            <a:ext cx="3217544" cy="1799578"/>
            <a:chOff x="3348" y="8026"/>
            <a:chExt cx="3444" cy="231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48" y="8026"/>
              <a:ext cx="2700" cy="1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708" y="9108"/>
              <a:ext cx="881" cy="35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868" y="8760"/>
              <a:ext cx="1070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(</a:t>
              </a:r>
              <a:r>
                <a:rPr lang="en-US" sz="1000" i="1" dirty="0">
                  <a:latin typeface="Century Gothic"/>
                  <a:ea typeface="Times New Roman"/>
                </a:rPr>
                <a:t>x</a:t>
              </a:r>
              <a:r>
                <a:rPr lang="en-US" sz="1000" dirty="0">
                  <a:latin typeface="Century Gothic"/>
                  <a:ea typeface="Times New Roman"/>
                </a:rPr>
                <a:t> + 2)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4571" y="9131"/>
              <a:ext cx="41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i="1">
                  <a:latin typeface="Century Gothic"/>
                  <a:ea typeface="Times New Roman"/>
                </a:rPr>
                <a:t>x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4259" y="9783"/>
              <a:ext cx="1454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(</a:t>
              </a:r>
              <a:r>
                <a:rPr lang="en-US" sz="1000" i="1" dirty="0">
                  <a:latin typeface="Century Gothic"/>
                  <a:ea typeface="Times New Roman"/>
                </a:rPr>
                <a:t>x</a:t>
              </a:r>
              <a:r>
                <a:rPr lang="en-US" sz="1000" dirty="0">
                  <a:latin typeface="Century Gothic"/>
                  <a:ea typeface="Times New Roman"/>
                </a:rPr>
                <a:t> + 3)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6025" y="8887"/>
              <a:ext cx="767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>
                  <a:latin typeface="Century Gothic"/>
                  <a:ea typeface="Times New Roman"/>
                </a:rPr>
                <a:t>2</a:t>
              </a:r>
              <a:r>
                <a:rPr lang="en-US" sz="1000" i="1">
                  <a:latin typeface="Century Gothic"/>
                  <a:ea typeface="Times New Roman"/>
                </a:rPr>
                <a:t>x</a:t>
              </a:r>
              <a:endParaRPr lang="en-US" sz="1200">
                <a:latin typeface="Times New Roman"/>
                <a:ea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981201"/>
            <a:ext cx="5362337" cy="402175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10.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Find the volume of the rectangular prism.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24912" y="2169334"/>
            <a:ext cx="3782846" cy="1309725"/>
            <a:chOff x="1650" y="9108"/>
            <a:chExt cx="4703" cy="1260"/>
          </a:xfrm>
        </p:grpSpPr>
        <p:sp>
          <p:nvSpPr>
            <p:cNvPr id="4" name="AutoShape 39"/>
            <p:cNvSpPr>
              <a:spLocks noChangeArrowheads="1"/>
            </p:cNvSpPr>
            <p:nvPr/>
          </p:nvSpPr>
          <p:spPr bwMode="auto">
            <a:xfrm>
              <a:off x="2240" y="9108"/>
              <a:ext cx="2880" cy="72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Text Box 40"/>
            <p:cNvSpPr txBox="1">
              <a:spLocks noChangeArrowheads="1"/>
            </p:cNvSpPr>
            <p:nvPr/>
          </p:nvSpPr>
          <p:spPr bwMode="auto">
            <a:xfrm>
              <a:off x="1650" y="9369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x +3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6" name="Text Box 41"/>
            <p:cNvSpPr txBox="1">
              <a:spLocks noChangeArrowheads="1"/>
            </p:cNvSpPr>
            <p:nvPr/>
          </p:nvSpPr>
          <p:spPr bwMode="auto">
            <a:xfrm>
              <a:off x="5093" y="9639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x +1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auto">
            <a:xfrm>
              <a:off x="3107" y="9828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x +6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2188"/>
            <a:ext cx="5100912" cy="382568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32.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Find the volume of each figure below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a)	 		b)			 c)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133600"/>
            <a:ext cx="1370337" cy="15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15325"/>
            <a:ext cx="2776538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http://s3.amazonaws.com/answer-board-image/ee76165a-75cc-4e4c-9a49-17f1530b5990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0570"/>
            <a:ext cx="2147888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54096"/>
            <a:ext cx="5181601" cy="302770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1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Add or Subtract: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924175" y="1828800"/>
          <a:ext cx="6191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1854200" imgH="228600" progId="Equation.DSMT4">
                  <p:embed/>
                </p:oleObj>
              </mc:Choice>
              <mc:Fallback>
                <p:oleObj r:id="rId5" imgW="18542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1828800"/>
                        <a:ext cx="619125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7001"/>
            <a:ext cx="5320372" cy="399027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2.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Add or Subtract: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636580" y="2057400"/>
          <a:ext cx="491884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5" imgW="1981200" imgH="279400" progId="Equation.DSMT4">
                  <p:embed/>
                </p:oleObj>
              </mc:Choice>
              <mc:Fallback>
                <p:oleObj r:id="rId5" imgW="1981200" imgH="27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580" y="2057400"/>
                        <a:ext cx="4918841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14650"/>
            <a:ext cx="5257800" cy="39433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3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 Multiply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928242" y="2057400"/>
          <a:ext cx="433551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5" imgW="1562100" imgH="279400" progId="Equation.DSMT4">
                  <p:embed/>
                </p:oleObj>
              </mc:Choice>
              <mc:Fallback>
                <p:oleObj r:id="rId5" imgW="1562100" imgH="27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242" y="2057400"/>
                        <a:ext cx="433551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2787267"/>
            <a:ext cx="5384800" cy="4038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4. Multiply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97214" y="2133600"/>
          <a:ext cx="144517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520474" imgH="279279" progId="Equation.DSMT4">
                  <p:embed/>
                </p:oleObj>
              </mc:Choice>
              <mc:Fallback>
                <p:oleObj r:id="rId5" imgW="520474" imgH="27927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214" y="2133600"/>
                        <a:ext cx="1445172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743200"/>
            <a:ext cx="4368800" cy="3276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5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 Multiply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60711" y="2133600"/>
          <a:ext cx="291817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5" imgW="901309" imgH="253890" progId="Equation.DSMT4">
                  <p:embed/>
                </p:oleObj>
              </mc:Choice>
              <mc:Fallback>
                <p:oleObj r:id="rId5" imgW="901309" imgH="25389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711" y="2133600"/>
                        <a:ext cx="291817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5181600" cy="38862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6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 Multiply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145017" y="1905000"/>
          <a:ext cx="390196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5" imgW="1282700" imgH="279400" progId="Equation.DSMT4">
                  <p:embed/>
                </p:oleObj>
              </mc:Choice>
              <mc:Fallback>
                <p:oleObj r:id="rId5" imgW="1282700" imgH="27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017" y="1905000"/>
                        <a:ext cx="3901966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514600"/>
            <a:ext cx="5080000" cy="381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7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.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Give the perimeter of the deck shown below.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32975" y="2478755"/>
            <a:ext cx="3924810" cy="1767588"/>
            <a:chOff x="1713" y="10278"/>
            <a:chExt cx="4001" cy="1628"/>
          </a:xfrm>
        </p:grpSpPr>
        <p:sp>
          <p:nvSpPr>
            <p:cNvPr id="4" name="AutoShape 44"/>
            <p:cNvSpPr>
              <a:spLocks noChangeArrowheads="1"/>
            </p:cNvSpPr>
            <p:nvPr/>
          </p:nvSpPr>
          <p:spPr bwMode="auto">
            <a:xfrm>
              <a:off x="1908" y="10548"/>
              <a:ext cx="2880" cy="7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Text Box 45"/>
            <p:cNvSpPr txBox="1">
              <a:spLocks noChangeArrowheads="1"/>
            </p:cNvSpPr>
            <p:nvPr/>
          </p:nvSpPr>
          <p:spPr bwMode="auto">
            <a:xfrm>
              <a:off x="4454" y="10943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x +3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6" name="Text Box 46"/>
            <p:cNvSpPr txBox="1">
              <a:spLocks noChangeArrowheads="1"/>
            </p:cNvSpPr>
            <p:nvPr/>
          </p:nvSpPr>
          <p:spPr bwMode="auto">
            <a:xfrm>
              <a:off x="1713" y="10814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>
                  <a:latin typeface="Century Gothic"/>
                  <a:ea typeface="Times New Roman"/>
                </a:rPr>
                <a:t>x +3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7" name="Text Box 47"/>
            <p:cNvSpPr txBox="1">
              <a:spLocks noChangeArrowheads="1"/>
            </p:cNvSpPr>
            <p:nvPr/>
          </p:nvSpPr>
          <p:spPr bwMode="auto">
            <a:xfrm>
              <a:off x="3293" y="1136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10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3043" y="10278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000" dirty="0">
                  <a:latin typeface="Century Gothic"/>
                  <a:ea typeface="Times New Roman"/>
                </a:rPr>
                <a:t>2x + 4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00" y="2667000"/>
            <a:ext cx="5058800" cy="37941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8.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Find the area of the </a:t>
            </a:r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figures</a:t>
            </a:r>
          </a:p>
          <a:p>
            <a:pPr lvl="0" algn="ctr"/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  <a:p>
            <a:pPr lvl="0"/>
            <a:r>
              <a:rPr lang="en-US" sz="3200" b="1" dirty="0">
                <a:solidFill>
                  <a:srgbClr val="9900CC"/>
                </a:solidFill>
                <a:latin typeface="Century Gothic" pitchFamily="34" charset="0"/>
              </a:rPr>
              <a:t>	a)				b)</a:t>
            </a:r>
            <a:endParaRPr lang="en-US" sz="3200" b="1" dirty="0">
              <a:solidFill>
                <a:srgbClr val="9900CC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14112" y="2578478"/>
            <a:ext cx="23622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97015" y="3537422"/>
            <a:ext cx="657543" cy="46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>
                <a:latin typeface="Century Gothic"/>
                <a:ea typeface="Times New Roman"/>
              </a:rPr>
              <a:t>4x+2</a:t>
            </a:r>
            <a:endParaRPr lang="en-US" sz="1200">
              <a:latin typeface="Times New Roman"/>
              <a:ea typeface="Times New Roman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638801" y="3035617"/>
            <a:ext cx="553085" cy="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 dirty="0">
                <a:latin typeface="Century Gothic"/>
                <a:ea typeface="Times New Roman"/>
              </a:rPr>
              <a:t>X + 2</a:t>
            </a:r>
            <a:endParaRPr lang="en-US" sz="1200" dirty="0">
              <a:latin typeface="Times New Roman"/>
              <a:ea typeface="Times New Roman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>
            <a:off x="7391400" y="2517458"/>
            <a:ext cx="1219200" cy="954149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334058" y="2828352"/>
            <a:ext cx="553085" cy="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>
                <a:latin typeface="Century Gothic"/>
                <a:ea typeface="Times New Roman"/>
              </a:rPr>
              <a:t>x+3</a:t>
            </a:r>
            <a:endParaRPr lang="en-US" sz="1200">
              <a:latin typeface="Times New Roman"/>
              <a:ea typeface="Times New Roman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780973" y="3471607"/>
            <a:ext cx="553085" cy="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>
                <a:latin typeface="Century Gothic"/>
                <a:ea typeface="Times New Roman"/>
              </a:rPr>
              <a:t>2x+6</a:t>
            </a:r>
            <a:endParaRPr lang="en-US" sz="1200">
              <a:latin typeface="Times New Roman"/>
              <a:ea typeface="Times New Roman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8000999" y="2527300"/>
            <a:ext cx="0" cy="9471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52728" y="3297872"/>
            <a:ext cx="296545" cy="1765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5" y="3772183"/>
            <a:ext cx="3948621" cy="2961466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31</Paragraphs>
  <Slides>12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Century Gothic</vt:lpstr>
      <vt:lpstr>Times New Roman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Dhopeshwarkar, Manjusha</dc:creator>
  <cp:lastModifiedBy>Dhopeshwarkar, Manjusha</cp:lastModifiedBy>
  <cp:revision>1</cp:revision>
  <dcterms:created xsi:type="dcterms:W3CDTF">2016-12-05T23:23:23Z</dcterms:created>
  <dcterms:modified xsi:type="dcterms:W3CDTF">2016-12-05T23:24:15Z</dcterms:modified>
</cp:coreProperties>
</file>